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sldIdLst>
    <p:sldId id="256" r:id="rId2"/>
    <p:sldId id="261" r:id="rId3"/>
    <p:sldId id="262" r:id="rId4"/>
    <p:sldId id="263" r:id="rId5"/>
    <p:sldId id="264" r:id="rId6"/>
    <p:sldId id="271" r:id="rId7"/>
    <p:sldId id="257" r:id="rId8"/>
    <p:sldId id="258" r:id="rId9"/>
    <p:sldId id="265" r:id="rId10"/>
    <p:sldId id="266" r:id="rId11"/>
    <p:sldId id="267" r:id="rId12"/>
    <p:sldId id="268" r:id="rId13"/>
    <p:sldId id="269" r:id="rId14"/>
    <p:sldId id="270" r:id="rId15"/>
    <p:sldId id="259" r:id="rId16"/>
    <p:sldId id="260" r:id="rId17"/>
    <p:sldId id="273" r:id="rId18"/>
    <p:sldId id="27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7812" autoAdjust="0"/>
  </p:normalViewPr>
  <p:slideViewPr>
    <p:cSldViewPr>
      <p:cViewPr>
        <p:scale>
          <a:sx n="107" d="100"/>
          <a:sy n="107" d="100"/>
        </p:scale>
        <p:origin x="-246" y="-276"/>
      </p:cViewPr>
      <p:guideLst>
        <p:guide orient="horz" pos="2160"/>
        <p:guide pos="2880"/>
      </p:guideLst>
    </p:cSldViewPr>
  </p:slideViewPr>
  <p:outlineViewPr>
    <p:cViewPr>
      <p:scale>
        <a:sx n="33" d="100"/>
        <a:sy n="33" d="100"/>
      </p:scale>
      <p:origin x="0" y="88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933506C-F625-41EA-8BF0-FBFC2E865CB2}" type="datetimeFigureOut">
              <a:rPr lang="en-US" smtClean="0"/>
              <a:t>1/12/2015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C643241-0F95-495A-985D-2E3A2C64138F}" type="slidenum">
              <a:rPr lang="en-US" smtClean="0"/>
              <a:t>‹#›</a:t>
            </a:fld>
            <a:endParaRPr lang="en-US"/>
          </a:p>
        </p:txBody>
      </p:sp>
    </p:spTree>
    <p:extLst>
      <p:ext uri="{BB962C8B-B14F-4D97-AF65-F5344CB8AC3E}">
        <p14:creationId xmlns:p14="http://schemas.microsoft.com/office/powerpoint/2010/main" val="229455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Today’s presentation will be suggestions and tips for how to maintain your files.  What happens is sometimes things go array due to turnover of FSO, due to an office move or due to the fact that this is 1 of your 10 duties.</a:t>
            </a:r>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1</a:t>
            </a:fld>
            <a:endParaRPr lang="en-US"/>
          </a:p>
        </p:txBody>
      </p:sp>
    </p:spTree>
    <p:extLst>
      <p:ext uri="{BB962C8B-B14F-4D97-AF65-F5344CB8AC3E}">
        <p14:creationId xmlns:p14="http://schemas.microsoft.com/office/powerpoint/2010/main" val="3927033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what works for you.  Do you use a colored sticker on a folder, do you separate those in-process into a folder in the front of your file cabinet?   Also, are you locking your file cabinet to protect any PII.</a:t>
            </a:r>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10</a:t>
            </a:fld>
            <a:endParaRPr lang="en-US"/>
          </a:p>
        </p:txBody>
      </p:sp>
    </p:spTree>
    <p:extLst>
      <p:ext uri="{BB962C8B-B14F-4D97-AF65-F5344CB8AC3E}">
        <p14:creationId xmlns:p14="http://schemas.microsoft.com/office/powerpoint/2010/main" val="3319353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tip with NATO briefings is to have your DSS rep brief the FSO the same month each year, then brief your employees that same month or the following month.  This way you know that say “July” is my NATO re-briefing month.  This will help you from chasing down your employees throughout the year to re-brief them.   Then, if you color code the file, when someone terminates this is your visual reminder to NATO debrief them and to keep those debriefings for 2 years.</a:t>
            </a:r>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11</a:t>
            </a:fld>
            <a:endParaRPr lang="en-US"/>
          </a:p>
        </p:txBody>
      </p:sp>
    </p:spTree>
    <p:extLst>
      <p:ext uri="{BB962C8B-B14F-4D97-AF65-F5344CB8AC3E}">
        <p14:creationId xmlns:p14="http://schemas.microsoft.com/office/powerpoint/2010/main" val="245689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43241-0F95-495A-985D-2E3A2C64138F}" type="slidenum">
              <a:rPr lang="en-US" smtClean="0"/>
              <a:t>12</a:t>
            </a:fld>
            <a:endParaRPr lang="en-US"/>
          </a:p>
        </p:txBody>
      </p:sp>
    </p:spTree>
    <p:extLst>
      <p:ext uri="{BB962C8B-B14F-4D97-AF65-F5344CB8AC3E}">
        <p14:creationId xmlns:p14="http://schemas.microsoft.com/office/powerpoint/2010/main" val="212284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43241-0F95-495A-985D-2E3A2C64138F}" type="slidenum">
              <a:rPr lang="en-US" smtClean="0"/>
              <a:t>13</a:t>
            </a:fld>
            <a:endParaRPr lang="en-US"/>
          </a:p>
        </p:txBody>
      </p:sp>
    </p:spTree>
    <p:extLst>
      <p:ext uri="{BB962C8B-B14F-4D97-AF65-F5344CB8AC3E}">
        <p14:creationId xmlns:p14="http://schemas.microsoft.com/office/powerpoint/2010/main" val="330316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14</a:t>
            </a:fld>
            <a:endParaRPr lang="en-US"/>
          </a:p>
        </p:txBody>
      </p:sp>
    </p:spTree>
    <p:extLst>
      <p:ext uri="{BB962C8B-B14F-4D97-AF65-F5344CB8AC3E}">
        <p14:creationId xmlns:p14="http://schemas.microsoft.com/office/powerpoint/2010/main" val="1520915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43241-0F95-495A-985D-2E3A2C64138F}" type="slidenum">
              <a:rPr lang="en-US" smtClean="0"/>
              <a:t>15</a:t>
            </a:fld>
            <a:endParaRPr lang="en-US"/>
          </a:p>
        </p:txBody>
      </p:sp>
    </p:spTree>
    <p:extLst>
      <p:ext uri="{BB962C8B-B14F-4D97-AF65-F5344CB8AC3E}">
        <p14:creationId xmlns:p14="http://schemas.microsoft.com/office/powerpoint/2010/main" val="333302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filling out</a:t>
            </a:r>
            <a:r>
              <a:rPr lang="en-US" baseline="0" dirty="0" smtClean="0"/>
              <a:t> the SF-312 properly?   If it’s the employees first PCL, do you send it to PSMO-I for retention.  Are you using the current address or fax # for PSMO-I.  Did you document that you mailed it or faxed it??</a:t>
            </a:r>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16</a:t>
            </a:fld>
            <a:endParaRPr lang="en-US"/>
          </a:p>
        </p:txBody>
      </p:sp>
    </p:spTree>
    <p:extLst>
      <p:ext uri="{BB962C8B-B14F-4D97-AF65-F5344CB8AC3E}">
        <p14:creationId xmlns:p14="http://schemas.microsoft.com/office/powerpoint/2010/main" val="257097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CDSE provides security education, training, and certification products and services to a broad audience supporting the protection of National Security and professionalization of the DoD security enterprise.</a:t>
            </a:r>
          </a:p>
          <a:p>
            <a:endParaRPr lang="en-US"/>
          </a:p>
        </p:txBody>
      </p:sp>
      <p:sp>
        <p:nvSpPr>
          <p:cNvPr id="4" name="Slide Number Placeholder 3"/>
          <p:cNvSpPr>
            <a:spLocks noGrp="1"/>
          </p:cNvSpPr>
          <p:nvPr>
            <p:ph type="sldNum" sz="quarter" idx="10"/>
          </p:nvPr>
        </p:nvSpPr>
        <p:spPr/>
        <p:txBody>
          <a:bodyPr/>
          <a:lstStyle/>
          <a:p>
            <a:fld id="{FC643241-0F95-495A-985D-2E3A2C64138F}" type="slidenum">
              <a:rPr lang="en-US" smtClean="0"/>
              <a:t>17</a:t>
            </a:fld>
            <a:endParaRPr lang="en-US"/>
          </a:p>
        </p:txBody>
      </p:sp>
    </p:spTree>
    <p:extLst>
      <p:ext uri="{BB962C8B-B14F-4D97-AF65-F5344CB8AC3E}">
        <p14:creationId xmlns:p14="http://schemas.microsoft.com/office/powerpoint/2010/main" val="279934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43241-0F95-495A-985D-2E3A2C64138F}" type="slidenum">
              <a:rPr lang="en-US" smtClean="0"/>
              <a:t>18</a:t>
            </a:fld>
            <a:endParaRPr lang="en-US"/>
          </a:p>
        </p:txBody>
      </p:sp>
    </p:spTree>
    <p:extLst>
      <p:ext uri="{BB962C8B-B14F-4D97-AF65-F5344CB8AC3E}">
        <p14:creationId xmlns:p14="http://schemas.microsoft.com/office/powerpoint/2010/main" val="149568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a:t>
            </a:r>
            <a:r>
              <a:rPr lang="en-US" baseline="0" dirty="0" smtClean="0"/>
              <a:t> that you have your Facility Clearance Paperwork in order.  Create a folder and capture all of the following forms.</a:t>
            </a:r>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2</a:t>
            </a:fld>
            <a:endParaRPr lang="en-US"/>
          </a:p>
        </p:txBody>
      </p:sp>
    </p:spTree>
    <p:extLst>
      <p:ext uri="{BB962C8B-B14F-4D97-AF65-F5344CB8AC3E}">
        <p14:creationId xmlns:p14="http://schemas.microsoft.com/office/powerpoint/2010/main" val="245441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SF-328 applies to your facility, take the time to sit down with your Management to include the Corporate Secretary, Treasurer and President.  You should review the SF-328 together on at least an annual basis to ensure that it’s accurate.</a:t>
            </a:r>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3</a:t>
            </a:fld>
            <a:endParaRPr lang="en-US"/>
          </a:p>
        </p:txBody>
      </p:sp>
    </p:spTree>
    <p:extLst>
      <p:ext uri="{BB962C8B-B14F-4D97-AF65-F5344CB8AC3E}">
        <p14:creationId xmlns:p14="http://schemas.microsoft.com/office/powerpoint/2010/main" val="99824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accurate is your KMP list.  Double check it with the Corporate Secretary to ensure that there have not been any officer changes.</a:t>
            </a:r>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4</a:t>
            </a:fld>
            <a:endParaRPr lang="en-US"/>
          </a:p>
        </p:txBody>
      </p:sp>
    </p:spTree>
    <p:extLst>
      <p:ext uri="{BB962C8B-B14F-4D97-AF65-F5344CB8AC3E}">
        <p14:creationId xmlns:p14="http://schemas.microsoft.com/office/powerpoint/2010/main" val="147475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5</a:t>
            </a:fld>
            <a:endParaRPr lang="en-US"/>
          </a:p>
        </p:txBody>
      </p:sp>
    </p:spTree>
    <p:extLst>
      <p:ext uri="{BB962C8B-B14F-4D97-AF65-F5344CB8AC3E}">
        <p14:creationId xmlns:p14="http://schemas.microsoft.com/office/powerpoint/2010/main" val="252994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43241-0F95-495A-985D-2E3A2C64138F}" type="slidenum">
              <a:rPr lang="en-US" smtClean="0"/>
              <a:t>6</a:t>
            </a:fld>
            <a:endParaRPr lang="en-US"/>
          </a:p>
        </p:txBody>
      </p:sp>
    </p:spTree>
    <p:extLst>
      <p:ext uri="{BB962C8B-B14F-4D97-AF65-F5344CB8AC3E}">
        <p14:creationId xmlns:p14="http://schemas.microsoft.com/office/powerpoint/2010/main" val="398255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 checklist for hiring and terminating cleared employees</a:t>
            </a:r>
            <a:r>
              <a:rPr lang="en-US" baseline="0" dirty="0" smtClean="0"/>
              <a:t> or are you doing it off the top of your head?   I have updated the current one on the FISWG website to capture the e-Fingerprinting requirements to help you as a guide to start your own checklist from.</a:t>
            </a:r>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7</a:t>
            </a:fld>
            <a:endParaRPr lang="en-US"/>
          </a:p>
        </p:txBody>
      </p:sp>
    </p:spTree>
    <p:extLst>
      <p:ext uri="{BB962C8B-B14F-4D97-AF65-F5344CB8AC3E}">
        <p14:creationId xmlns:p14="http://schemas.microsoft.com/office/powerpoint/2010/main" val="55532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 process in place for </a:t>
            </a:r>
            <a:r>
              <a:rPr lang="en-US" baseline="0" dirty="0" smtClean="0"/>
              <a:t>e-Fingerprinting?  Do you have a Privacy Notification already made up and ready to go in a document form or in a saved email form.  If you travel, do you have a back-up to perform these duties and can he or she find all the required paperwork the way your process is set up.</a:t>
            </a:r>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8</a:t>
            </a:fld>
            <a:endParaRPr lang="en-US"/>
          </a:p>
        </p:txBody>
      </p:sp>
    </p:spTree>
    <p:extLst>
      <p:ext uri="{BB962C8B-B14F-4D97-AF65-F5344CB8AC3E}">
        <p14:creationId xmlns:p14="http://schemas.microsoft.com/office/powerpoint/2010/main" val="55792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to have some type</a:t>
            </a:r>
            <a:r>
              <a:rPr lang="en-US" baseline="0" dirty="0" smtClean="0"/>
              <a:t> of visual cue to remind you when someone is in-process for an investigation.  Also, if someone is a KMP or a consultant because you may need to have certain briefings for them.  Do you have employees that are NATO briefed?  You may want to indicate that and track it to ensure that you are following the NATO requirements.</a:t>
            </a:r>
          </a:p>
          <a:p>
            <a:endParaRPr lang="en-US" dirty="0"/>
          </a:p>
        </p:txBody>
      </p:sp>
      <p:sp>
        <p:nvSpPr>
          <p:cNvPr id="4" name="Slide Number Placeholder 3"/>
          <p:cNvSpPr>
            <a:spLocks noGrp="1"/>
          </p:cNvSpPr>
          <p:nvPr>
            <p:ph type="sldNum" sz="quarter" idx="10"/>
          </p:nvPr>
        </p:nvSpPr>
        <p:spPr/>
        <p:txBody>
          <a:bodyPr/>
          <a:lstStyle/>
          <a:p>
            <a:fld id="{FC643241-0F95-495A-985D-2E3A2C64138F}" type="slidenum">
              <a:rPr lang="en-US" smtClean="0"/>
              <a:t>9</a:t>
            </a:fld>
            <a:endParaRPr lang="en-US"/>
          </a:p>
        </p:txBody>
      </p:sp>
    </p:spTree>
    <p:extLst>
      <p:ext uri="{BB962C8B-B14F-4D97-AF65-F5344CB8AC3E}">
        <p14:creationId xmlns:p14="http://schemas.microsoft.com/office/powerpoint/2010/main" val="3503443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E844378-7F9A-4326-BCE6-29C218A97648}" type="datetimeFigureOut">
              <a:rPr lang="en-US" smtClean="0"/>
              <a:t>1/12/2015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56BF587-C81D-40B4-9794-16DD80C038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44378-7F9A-4326-BCE6-29C218A97648}"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BF587-C81D-40B4-9794-16DD80C038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44378-7F9A-4326-BCE6-29C218A97648}"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BF587-C81D-40B4-9794-16DD80C038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44378-7F9A-4326-BCE6-29C218A97648}"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BF587-C81D-40B4-9794-16DD80C038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844378-7F9A-4326-BCE6-29C218A97648}"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BF587-C81D-40B4-9794-16DD80C038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E844378-7F9A-4326-BCE6-29C218A97648}"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BF587-C81D-40B4-9794-16DD80C0384B}"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E844378-7F9A-4326-BCE6-29C218A97648}"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BF587-C81D-40B4-9794-16DD80C0384B}"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44378-7F9A-4326-BCE6-29C218A97648}"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BF587-C81D-40B4-9794-16DD80C038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44378-7F9A-4326-BCE6-29C218A97648}"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BF587-C81D-40B4-9794-16DD80C038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E844378-7F9A-4326-BCE6-29C218A97648}" type="datetimeFigureOut">
              <a:rPr lang="en-US" smtClean="0"/>
              <a:t>1/12/2015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56BF587-C81D-40B4-9794-16DD80C038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E844378-7F9A-4326-BCE6-29C218A97648}" type="datetimeFigureOut">
              <a:rPr lang="en-US" smtClean="0"/>
              <a:t>1/12/2015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56BF587-C81D-40B4-9794-16DD80C038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E844378-7F9A-4326-BCE6-29C218A97648}" type="datetimeFigureOut">
              <a:rPr lang="en-US" smtClean="0"/>
              <a:t>1/12/2015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56BF587-C81D-40B4-9794-16DD80C038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se.edu/" TargetMode="External"/><Relationship Id="rId7" Type="http://schemas.openxmlformats.org/officeDocument/2006/relationships/hyperlink" Target="http://fiswg.research.ucf.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lassmgmt.com/home/index.asp" TargetMode="External"/><Relationship Id="rId5" Type="http://schemas.openxmlformats.org/officeDocument/2006/relationships/hyperlink" Target="http://www.opm.gov/investigations/e-qip-application/#url=Quick-Reference-Guide" TargetMode="External"/><Relationship Id="rId4" Type="http://schemas.openxmlformats.org/officeDocument/2006/relationships/hyperlink" Target="http://www.opm.gov/investigation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dela.williams@ucf.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se.edu/documents/toolkits-fsos/business-structures-job-aid.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143001"/>
            <a:ext cx="5723468" cy="1295400"/>
          </a:xfrm>
        </p:spPr>
        <p:txBody>
          <a:bodyPr>
            <a:normAutofit fontScale="90000"/>
          </a:bodyPr>
          <a:lstStyle/>
          <a:p>
            <a:r>
              <a:rPr lang="en-US" sz="4000" b="1" dirty="0" smtClean="0"/>
              <a:t>File Management Tips </a:t>
            </a:r>
            <a:br>
              <a:rPr lang="en-US" sz="4000" b="1" dirty="0" smtClean="0"/>
            </a:br>
            <a:r>
              <a:rPr lang="en-US" sz="4000" b="1" dirty="0" smtClean="0"/>
              <a:t>and Suggestions</a:t>
            </a:r>
            <a:endParaRPr lang="en-US" sz="4000" b="1" dirty="0"/>
          </a:p>
        </p:txBody>
      </p:sp>
      <p:sp>
        <p:nvSpPr>
          <p:cNvPr id="3" name="Subtitle 2"/>
          <p:cNvSpPr>
            <a:spLocks noGrp="1"/>
          </p:cNvSpPr>
          <p:nvPr>
            <p:ph type="subTitle" idx="1"/>
          </p:nvPr>
        </p:nvSpPr>
        <p:spPr>
          <a:xfrm>
            <a:off x="1727200" y="2667000"/>
            <a:ext cx="5712179" cy="2593622"/>
          </a:xfrm>
        </p:spPr>
        <p:txBody>
          <a:bodyPr>
            <a:normAutofit/>
          </a:bodyPr>
          <a:lstStyle/>
          <a:p>
            <a:r>
              <a:rPr lang="en-US" dirty="0" smtClean="0">
                <a:solidFill>
                  <a:schemeClr val="tx1"/>
                </a:solidFill>
              </a:rPr>
              <a:t>FISWG/NCMS Winter Training Event </a:t>
            </a:r>
          </a:p>
          <a:p>
            <a:r>
              <a:rPr lang="en-US" dirty="0" smtClean="0">
                <a:solidFill>
                  <a:schemeClr val="tx1"/>
                </a:solidFill>
              </a:rPr>
              <a:t>December 17</a:t>
            </a:r>
            <a:r>
              <a:rPr lang="en-US" baseline="30000" dirty="0" smtClean="0">
                <a:solidFill>
                  <a:schemeClr val="tx1"/>
                </a:solidFill>
              </a:rPr>
              <a:t>th</a:t>
            </a:r>
            <a:r>
              <a:rPr lang="en-US" dirty="0" smtClean="0">
                <a:solidFill>
                  <a:schemeClr val="tx1"/>
                </a:solidFill>
              </a:rPr>
              <a:t>, 2014</a:t>
            </a:r>
          </a:p>
          <a:p>
            <a:endParaRPr lang="en-US" sz="1400" dirty="0"/>
          </a:p>
          <a:p>
            <a:r>
              <a:rPr lang="en-US" sz="1800" dirty="0" smtClean="0"/>
              <a:t>Dela Williams </a:t>
            </a:r>
          </a:p>
          <a:p>
            <a:r>
              <a:rPr lang="en-US" sz="1800" dirty="0" smtClean="0"/>
              <a:t>Facility Security Officer </a:t>
            </a:r>
          </a:p>
        </p:txBody>
      </p:sp>
      <p:pic>
        <p:nvPicPr>
          <p:cNvPr id="1028" name="Picture 4" descr="I:\Facility Security\UCF Logos\UCF Unit Identifier Convereted without backgro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4666521"/>
            <a:ext cx="3048000" cy="93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9485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File </a:t>
            </a:r>
            <a:r>
              <a:rPr lang="en-US" dirty="0" smtClean="0"/>
              <a:t>Folder cont.</a:t>
            </a:r>
            <a:endParaRPr lang="en-US" dirty="0"/>
          </a:p>
        </p:txBody>
      </p:sp>
      <p:sp>
        <p:nvSpPr>
          <p:cNvPr id="3" name="Content Placeholder 2"/>
          <p:cNvSpPr>
            <a:spLocks noGrp="1"/>
          </p:cNvSpPr>
          <p:nvPr>
            <p:ph idx="1"/>
          </p:nvPr>
        </p:nvSpPr>
        <p:spPr/>
        <p:txBody>
          <a:bodyPr/>
          <a:lstStyle/>
          <a:p>
            <a:r>
              <a:rPr lang="en-US" dirty="0" smtClean="0"/>
              <a:t>Files In-Process: PCL or PR Suggestions:</a:t>
            </a:r>
          </a:p>
          <a:p>
            <a:pPr lvl="1">
              <a:buFont typeface="Courier New" panose="02070309020205020404" pitchFamily="49" charset="0"/>
              <a:buChar char="o"/>
            </a:pPr>
            <a:r>
              <a:rPr lang="en-US" dirty="0" smtClean="0"/>
              <a:t>Keep files in separate area in front for usual indicator. Then once find destroy PCL documentation &amp; place with the general population.</a:t>
            </a:r>
          </a:p>
          <a:p>
            <a:pPr lvl="1">
              <a:buFont typeface="Courier New" panose="02070309020205020404" pitchFamily="49" charset="0"/>
              <a:buChar char="o"/>
            </a:pPr>
            <a:r>
              <a:rPr lang="en-US" dirty="0" smtClean="0"/>
              <a:t>Suggestion:</a:t>
            </a:r>
          </a:p>
          <a:p>
            <a:pPr lvl="2">
              <a:buFont typeface="Arial" panose="020B0604020202020204" pitchFamily="34" charset="0"/>
              <a:buChar char="•"/>
            </a:pPr>
            <a:r>
              <a:rPr lang="en-US" dirty="0" smtClean="0"/>
              <a:t>Orange sticker share in-process</a:t>
            </a:r>
            <a:endParaRPr lang="en-US" dirty="0"/>
          </a:p>
        </p:txBody>
      </p:sp>
    </p:spTree>
    <p:extLst>
      <p:ext uri="{BB962C8B-B14F-4D97-AF65-F5344CB8AC3E}">
        <p14:creationId xmlns:p14="http://schemas.microsoft.com/office/powerpoint/2010/main" val="1264189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CAVEAT Folder</a:t>
            </a:r>
            <a:endParaRPr lang="en-US" dirty="0"/>
          </a:p>
        </p:txBody>
      </p:sp>
      <p:sp>
        <p:nvSpPr>
          <p:cNvPr id="3" name="Content Placeholder 2"/>
          <p:cNvSpPr>
            <a:spLocks noGrp="1"/>
          </p:cNvSpPr>
          <p:nvPr>
            <p:ph idx="1"/>
          </p:nvPr>
        </p:nvSpPr>
        <p:spPr/>
        <p:txBody>
          <a:bodyPr/>
          <a:lstStyle/>
          <a:p>
            <a:r>
              <a:rPr lang="en-US" dirty="0" smtClean="0"/>
              <a:t>NATO Briefings </a:t>
            </a:r>
            <a:r>
              <a:rPr lang="en-US" dirty="0"/>
              <a:t>A</a:t>
            </a:r>
            <a:r>
              <a:rPr lang="en-US" dirty="0" smtClean="0"/>
              <a:t>nnual</a:t>
            </a:r>
          </a:p>
          <a:p>
            <a:pPr lvl="1">
              <a:buFont typeface="Courier New" panose="02070309020205020404" pitchFamily="49" charset="0"/>
              <a:buChar char="o"/>
            </a:pPr>
            <a:r>
              <a:rPr lang="en-US" dirty="0" smtClean="0"/>
              <a:t>Conduct NATO same month each year so not staggered (Be consistent)</a:t>
            </a:r>
          </a:p>
          <a:p>
            <a:r>
              <a:rPr lang="en-US" dirty="0" smtClean="0"/>
              <a:t>NATO Debriefing: Attach to Re-Briefing and retain 2 years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267200"/>
            <a:ext cx="3086100" cy="177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367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Refresher Briefing</a:t>
            </a:r>
            <a:endParaRPr lang="en-US" dirty="0"/>
          </a:p>
        </p:txBody>
      </p:sp>
      <p:sp>
        <p:nvSpPr>
          <p:cNvPr id="3" name="Content Placeholder 2"/>
          <p:cNvSpPr>
            <a:spLocks noGrp="1"/>
          </p:cNvSpPr>
          <p:nvPr>
            <p:ph idx="1"/>
          </p:nvPr>
        </p:nvSpPr>
        <p:spPr/>
        <p:txBody>
          <a:bodyPr/>
          <a:lstStyle/>
          <a:p>
            <a:r>
              <a:rPr lang="en-US" dirty="0" smtClean="0"/>
              <a:t>Individual Acknowledgment</a:t>
            </a:r>
          </a:p>
          <a:p>
            <a:r>
              <a:rPr lang="en-US" dirty="0" smtClean="0"/>
              <a:t>How are you tracking this?</a:t>
            </a:r>
          </a:p>
          <a:p>
            <a:pPr lvl="1">
              <a:buFont typeface="Courier New" panose="02070309020205020404" pitchFamily="49" charset="0"/>
              <a:buChar char="o"/>
            </a:pPr>
            <a:r>
              <a:rPr lang="en-US" dirty="0" smtClean="0"/>
              <a:t>Computer based training or sign in-sheet?</a:t>
            </a:r>
          </a:p>
          <a:p>
            <a:r>
              <a:rPr lang="en-US" dirty="0" smtClean="0"/>
              <a:t>Match it up!</a:t>
            </a:r>
          </a:p>
        </p:txBody>
      </p:sp>
      <p:pic>
        <p:nvPicPr>
          <p:cNvPr id="5" name="Picture 4" descr="http://ts1.mm.bing.net/th?&amp;id=HN.608010633263779605&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8140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403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Inspection Handbook for NISP Contractor</a:t>
            </a:r>
            <a:endParaRPr lang="en-US" dirty="0"/>
          </a:p>
        </p:txBody>
      </p:sp>
      <p:sp>
        <p:nvSpPr>
          <p:cNvPr id="3" name="Content Placeholder 2"/>
          <p:cNvSpPr>
            <a:spLocks noGrp="1"/>
          </p:cNvSpPr>
          <p:nvPr>
            <p:ph idx="1"/>
          </p:nvPr>
        </p:nvSpPr>
        <p:spPr>
          <a:xfrm>
            <a:off x="1295400" y="2209800"/>
            <a:ext cx="6196405" cy="3603812"/>
          </a:xfrm>
        </p:spPr>
        <p:txBody>
          <a:bodyPr/>
          <a:lstStyle/>
          <a:p>
            <a:r>
              <a:rPr lang="en-US" dirty="0" smtClean="0"/>
              <a:t>Contractor Self </a:t>
            </a:r>
            <a:r>
              <a:rPr lang="en-US" dirty="0"/>
              <a:t>R</a:t>
            </a:r>
            <a:r>
              <a:rPr lang="en-US" dirty="0" smtClean="0"/>
              <a:t>eview:</a:t>
            </a:r>
          </a:p>
          <a:p>
            <a:r>
              <a:rPr lang="en-US" dirty="0" smtClean="0"/>
              <a:t>Do not forget to check-</a:t>
            </a:r>
          </a:p>
          <a:p>
            <a:pPr lvl="1">
              <a:buFont typeface="Courier New" panose="02070309020205020404" pitchFamily="49" charset="0"/>
              <a:buChar char="o"/>
            </a:pPr>
            <a:r>
              <a:rPr lang="en-US" dirty="0" smtClean="0"/>
              <a:t>Each file folder (hard copy or electronic) for required items &amp; to entrust no improperly retained PCL documentation.</a:t>
            </a:r>
          </a:p>
          <a:p>
            <a:r>
              <a:rPr lang="en-US" dirty="0" smtClean="0"/>
              <a:t>Run Ghost </a:t>
            </a:r>
            <a:r>
              <a:rPr lang="en-US" dirty="0"/>
              <a:t>R</a:t>
            </a:r>
            <a:r>
              <a:rPr lang="en-US" dirty="0" smtClean="0"/>
              <a:t>eport</a:t>
            </a:r>
          </a:p>
          <a:p>
            <a:r>
              <a:rPr lang="en-US" dirty="0" smtClean="0"/>
              <a:t>Check PR Report</a:t>
            </a:r>
            <a:endParaRPr lang="en-US" dirty="0"/>
          </a:p>
        </p:txBody>
      </p:sp>
      <p:pic>
        <p:nvPicPr>
          <p:cNvPr id="2054" name="Picture 6" descr="http://ts1.mm.bing.net/th?&amp;id=HN.607995755487495075&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9378">
            <a:off x="6113182" y="4024254"/>
            <a:ext cx="1516122" cy="196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87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Terminated/Separated Employee File Folders</a:t>
            </a:r>
            <a:endParaRPr lang="en-US" dirty="0"/>
          </a:p>
        </p:txBody>
      </p:sp>
      <p:sp>
        <p:nvSpPr>
          <p:cNvPr id="3" name="Content Placeholder 2"/>
          <p:cNvSpPr>
            <a:spLocks noGrp="1"/>
          </p:cNvSpPr>
          <p:nvPr>
            <p:ph idx="1"/>
          </p:nvPr>
        </p:nvSpPr>
        <p:spPr>
          <a:xfrm>
            <a:off x="1447800" y="2057400"/>
            <a:ext cx="6287845" cy="3824343"/>
          </a:xfrm>
        </p:spPr>
        <p:txBody>
          <a:bodyPr>
            <a:normAutofit fontScale="92500" lnSpcReduction="20000"/>
          </a:bodyPr>
          <a:lstStyle/>
          <a:p>
            <a:r>
              <a:rPr lang="en-US" dirty="0" smtClean="0"/>
              <a:t>Debrief on SF 312</a:t>
            </a:r>
          </a:p>
          <a:p>
            <a:pPr lvl="1"/>
            <a:r>
              <a:rPr lang="en-US" dirty="0" smtClean="0"/>
              <a:t> In-Person or by Phone with (date?)</a:t>
            </a:r>
          </a:p>
          <a:p>
            <a:r>
              <a:rPr lang="en-US" dirty="0" smtClean="0"/>
              <a:t>Debrief company statement of acknowledgment </a:t>
            </a:r>
          </a:p>
          <a:p>
            <a:r>
              <a:rPr lang="en-US" dirty="0" smtClean="0"/>
              <a:t>JPAS: 3 Parts</a:t>
            </a:r>
          </a:p>
          <a:p>
            <a:pPr lvl="1">
              <a:buFont typeface="Courier New" panose="02070309020205020404" pitchFamily="49" charset="0"/>
              <a:buChar char="o"/>
            </a:pPr>
            <a:r>
              <a:rPr lang="en-US" dirty="0" smtClean="0"/>
              <a:t>Debrief</a:t>
            </a:r>
          </a:p>
          <a:p>
            <a:pPr lvl="1">
              <a:buFont typeface="Courier New" panose="02070309020205020404" pitchFamily="49" charset="0"/>
              <a:buChar char="o"/>
            </a:pPr>
            <a:r>
              <a:rPr lang="en-US" dirty="0" smtClean="0"/>
              <a:t>Out-Process</a:t>
            </a:r>
          </a:p>
          <a:p>
            <a:pPr lvl="1">
              <a:buFont typeface="Courier New" panose="02070309020205020404" pitchFamily="49" charset="0"/>
              <a:buChar char="o"/>
            </a:pPr>
            <a:r>
              <a:rPr lang="en-US" dirty="0" smtClean="0"/>
              <a:t>Separate (w/date)</a:t>
            </a:r>
          </a:p>
          <a:p>
            <a:r>
              <a:rPr lang="en-US" dirty="0" smtClean="0"/>
              <a:t>Go to the Person Summary Screen in JPAS &amp; check employee’s record for separation date</a:t>
            </a:r>
          </a:p>
          <a:p>
            <a:r>
              <a:rPr lang="en-US" dirty="0" smtClean="0"/>
              <a:t>NATO/Crypto? Debriefing date. </a:t>
            </a:r>
          </a:p>
          <a:p>
            <a:pPr lvl="1">
              <a:buFont typeface="Courier New" panose="02070309020205020404" pitchFamily="49" charset="0"/>
              <a:buChar char="o"/>
            </a:pPr>
            <a:r>
              <a:rPr lang="en-US" dirty="0" smtClean="0"/>
              <a:t>Retain for 2 or 2-3 years depending on requirement.</a:t>
            </a:r>
            <a:endParaRPr lang="en-US" dirty="0"/>
          </a:p>
        </p:txBody>
      </p:sp>
    </p:spTree>
    <p:extLst>
      <p:ext uri="{BB962C8B-B14F-4D97-AF65-F5344CB8AC3E}">
        <p14:creationId xmlns:p14="http://schemas.microsoft.com/office/powerpoint/2010/main" val="2033342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e-QIP Review</a:t>
            </a:r>
            <a:endParaRPr lang="en-US" dirty="0"/>
          </a:p>
        </p:txBody>
      </p:sp>
      <p:sp>
        <p:nvSpPr>
          <p:cNvPr id="3" name="Content Placeholder 2"/>
          <p:cNvSpPr>
            <a:spLocks noGrp="1"/>
          </p:cNvSpPr>
          <p:nvPr>
            <p:ph idx="1"/>
          </p:nvPr>
        </p:nvSpPr>
        <p:spPr/>
        <p:txBody>
          <a:bodyPr/>
          <a:lstStyle/>
          <a:p>
            <a:r>
              <a:rPr lang="en-US" dirty="0" smtClean="0"/>
              <a:t>Review &amp; Send </a:t>
            </a:r>
            <a:r>
              <a:rPr lang="en-US" dirty="0"/>
              <a:t>B</a:t>
            </a:r>
            <a:r>
              <a:rPr lang="en-US" dirty="0" smtClean="0"/>
              <a:t>ack</a:t>
            </a:r>
          </a:p>
          <a:p>
            <a:r>
              <a:rPr lang="en-US" dirty="0" smtClean="0"/>
              <a:t>Review &amp; </a:t>
            </a:r>
            <a:r>
              <a:rPr lang="en-US" dirty="0"/>
              <a:t>R</a:t>
            </a:r>
            <a:r>
              <a:rPr lang="en-US" dirty="0" smtClean="0"/>
              <a:t>elease </a:t>
            </a:r>
          </a:p>
          <a:p>
            <a:r>
              <a:rPr lang="en-US" dirty="0" smtClean="0"/>
              <a:t>Make copy of SF 86 &amp; signed Signature Release Forms (file)</a:t>
            </a:r>
          </a:p>
          <a:p>
            <a:r>
              <a:rPr lang="en-US" dirty="0" smtClean="0"/>
              <a:t>Monitor JPAS</a:t>
            </a:r>
          </a:p>
          <a:p>
            <a:pPr lvl="1">
              <a:buFont typeface="Courier New" panose="02070309020205020404" pitchFamily="49" charset="0"/>
              <a:buChar char="o"/>
            </a:pPr>
            <a:r>
              <a:rPr lang="en-US" dirty="0" smtClean="0"/>
              <a:t>Initial PCL eligibility date</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24400"/>
            <a:ext cx="2743200" cy="96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93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Briefing </a:t>
            </a:r>
            <a:br>
              <a:rPr lang="en-US" dirty="0" smtClean="0"/>
            </a:br>
            <a:r>
              <a:rPr lang="en-US" dirty="0" smtClean="0"/>
              <a:t>[NISPOM 3-106]</a:t>
            </a:r>
            <a:endParaRPr lang="en-US" dirty="0"/>
          </a:p>
        </p:txBody>
      </p:sp>
      <p:sp>
        <p:nvSpPr>
          <p:cNvPr id="3" name="Content Placeholder 2"/>
          <p:cNvSpPr>
            <a:spLocks noGrp="1"/>
          </p:cNvSpPr>
          <p:nvPr>
            <p:ph idx="1"/>
          </p:nvPr>
        </p:nvSpPr>
        <p:spPr/>
        <p:txBody>
          <a:bodyPr>
            <a:normAutofit/>
          </a:bodyPr>
          <a:lstStyle/>
          <a:p>
            <a:r>
              <a:rPr lang="en-US" dirty="0" smtClean="0"/>
              <a:t>SF 312 (date)/(make copy, mark as copy)</a:t>
            </a:r>
          </a:p>
          <a:p>
            <a:pPr lvl="1">
              <a:buFont typeface="Courier New" panose="02070309020205020404" pitchFamily="49" charset="0"/>
              <a:buChar char="o"/>
            </a:pPr>
            <a:r>
              <a:rPr lang="en-US" dirty="0"/>
              <a:t>D</a:t>
            </a:r>
            <a:r>
              <a:rPr lang="en-US" dirty="0" smtClean="0"/>
              <a:t>ate sent to PSMO-</a:t>
            </a:r>
            <a:r>
              <a:rPr lang="en-US" dirty="0"/>
              <a:t>I</a:t>
            </a:r>
            <a:endParaRPr lang="en-US" dirty="0" smtClean="0"/>
          </a:p>
          <a:p>
            <a:r>
              <a:rPr lang="en-US" dirty="0" smtClean="0"/>
              <a:t>JPAS</a:t>
            </a:r>
          </a:p>
          <a:p>
            <a:pPr lvl="1">
              <a:buFont typeface="Courier New" panose="02070309020205020404" pitchFamily="49" charset="0"/>
              <a:buChar char="o"/>
            </a:pPr>
            <a:r>
              <a:rPr lang="en-US" dirty="0" smtClean="0"/>
              <a:t>Update Access</a:t>
            </a:r>
          </a:p>
          <a:p>
            <a:pPr lvl="1">
              <a:buFont typeface="Courier New" panose="02070309020205020404" pitchFamily="49" charset="0"/>
              <a:buChar char="o"/>
            </a:pPr>
            <a:r>
              <a:rPr lang="en-US" dirty="0"/>
              <a:t>E</a:t>
            </a:r>
            <a:r>
              <a:rPr lang="en-US" dirty="0" smtClean="0"/>
              <a:t>nter SF 312 date</a:t>
            </a:r>
          </a:p>
          <a:p>
            <a:pPr lvl="1">
              <a:buFont typeface="Courier New" panose="02070309020205020404" pitchFamily="49" charset="0"/>
              <a:buChar char="o"/>
            </a:pPr>
            <a:r>
              <a:rPr lang="en-US" dirty="0" smtClean="0"/>
              <a:t>Final Eligibility Granted</a:t>
            </a:r>
          </a:p>
          <a:p>
            <a:pPr lvl="2">
              <a:buFont typeface="Courier New" panose="02070309020205020404" pitchFamily="49" charset="0"/>
              <a:buChar char="o"/>
            </a:pPr>
            <a:r>
              <a:rPr lang="en-US" dirty="0"/>
              <a:t>U</a:t>
            </a:r>
            <a:r>
              <a:rPr lang="en-US" dirty="0" smtClean="0"/>
              <a:t>pdate JPAS: Final Access</a:t>
            </a:r>
          </a:p>
          <a:p>
            <a:pPr lvl="2">
              <a:buFont typeface="Courier New" panose="02070309020205020404" pitchFamily="49" charset="0"/>
              <a:buChar char="o"/>
            </a:pPr>
            <a:r>
              <a:rPr lang="en-US" dirty="0" smtClean="0"/>
              <a:t>Destroy Retained SF 86 &amp; Signed Signature Release Forms </a:t>
            </a:r>
          </a:p>
          <a:p>
            <a:pPr marL="365760" lvl="1" indent="0">
              <a:buNone/>
            </a:pPr>
            <a:endParaRPr lang="en-US" dirty="0" smtClean="0"/>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1004502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Guide</a:t>
            </a:r>
            <a:endParaRPr lang="en-US" dirty="0"/>
          </a:p>
        </p:txBody>
      </p:sp>
      <p:sp>
        <p:nvSpPr>
          <p:cNvPr id="3" name="Content Placeholder 2"/>
          <p:cNvSpPr>
            <a:spLocks noGrp="1"/>
          </p:cNvSpPr>
          <p:nvPr>
            <p:ph idx="1"/>
          </p:nvPr>
        </p:nvSpPr>
        <p:spPr/>
        <p:txBody>
          <a:bodyPr>
            <a:normAutofit fontScale="92500" lnSpcReduction="20000"/>
          </a:bodyPr>
          <a:lstStyle/>
          <a:p>
            <a:r>
              <a:rPr lang="en-US" dirty="0"/>
              <a:t>Center for Development of Security </a:t>
            </a:r>
            <a:r>
              <a:rPr lang="en-US" dirty="0" smtClean="0"/>
              <a:t>Excellence (CDSE)</a:t>
            </a:r>
          </a:p>
          <a:p>
            <a:pPr marL="640080" lvl="3" indent="-274320"/>
            <a:r>
              <a:rPr lang="en-US" dirty="0">
                <a:hlinkClick r:id="rId3"/>
              </a:rPr>
              <a:t>http://www.cdse.edu/</a:t>
            </a:r>
            <a:r>
              <a:rPr lang="en-US" dirty="0"/>
              <a:t> </a:t>
            </a:r>
          </a:p>
          <a:p>
            <a:r>
              <a:rPr lang="en-US" dirty="0" smtClean="0"/>
              <a:t>U.S. Office of Personnel Management (OPM)</a:t>
            </a:r>
          </a:p>
          <a:p>
            <a:pPr lvl="1"/>
            <a:r>
              <a:rPr lang="en-US" sz="2000" dirty="0">
                <a:hlinkClick r:id="rId4"/>
              </a:rPr>
              <a:t>http://www.opm.gov/investigations</a:t>
            </a:r>
            <a:r>
              <a:rPr lang="en-US" sz="2000" dirty="0" smtClean="0">
                <a:hlinkClick r:id="rId4"/>
              </a:rPr>
              <a:t>/</a:t>
            </a:r>
            <a:r>
              <a:rPr lang="en-US" sz="2000" dirty="0" smtClean="0"/>
              <a:t> </a:t>
            </a:r>
          </a:p>
          <a:p>
            <a:pPr lvl="1"/>
            <a:r>
              <a:rPr lang="en-US" sz="2000" dirty="0">
                <a:hlinkClick r:id="rId5"/>
              </a:rPr>
              <a:t>http://www.opm.gov/investigations/e-qip-application/#</a:t>
            </a:r>
            <a:r>
              <a:rPr lang="en-US" sz="2000" dirty="0" smtClean="0">
                <a:hlinkClick r:id="rId5"/>
              </a:rPr>
              <a:t>url=Quick-Reference-Guide</a:t>
            </a:r>
            <a:r>
              <a:rPr lang="en-US" sz="2000" dirty="0" smtClean="0"/>
              <a:t> </a:t>
            </a:r>
          </a:p>
          <a:p>
            <a:pPr marL="274320" lvl="1"/>
            <a:r>
              <a:rPr lang="en-US" sz="2400" dirty="0" smtClean="0"/>
              <a:t>NCMS, The Society of Industrial Security Professionals</a:t>
            </a:r>
          </a:p>
          <a:p>
            <a:pPr marL="548640" lvl="2"/>
            <a:r>
              <a:rPr lang="en-US" dirty="0">
                <a:hlinkClick r:id="rId6"/>
              </a:rPr>
              <a:t>https://</a:t>
            </a:r>
            <a:r>
              <a:rPr lang="en-US" dirty="0" smtClean="0">
                <a:hlinkClick r:id="rId6"/>
              </a:rPr>
              <a:t>www.classmgmt.com/home/index.asp</a:t>
            </a:r>
            <a:endParaRPr lang="en-US" dirty="0" smtClean="0"/>
          </a:p>
          <a:p>
            <a:pPr marL="274320" lvl="1"/>
            <a:r>
              <a:rPr lang="en-US" sz="2400" dirty="0" smtClean="0"/>
              <a:t>FISWG: Florida Industrial Security Working Group</a:t>
            </a:r>
          </a:p>
          <a:p>
            <a:pPr marL="548640" lvl="2"/>
            <a:r>
              <a:rPr lang="en-US" dirty="0">
                <a:hlinkClick r:id="rId7"/>
              </a:rPr>
              <a:t>http://fiswg.research.ucf.edu</a:t>
            </a:r>
            <a:r>
              <a:rPr lang="en-US" dirty="0" smtClean="0">
                <a:hlinkClick r:id="rId7"/>
              </a:rPr>
              <a:t>/</a:t>
            </a:r>
            <a:r>
              <a:rPr lang="en-US" dirty="0" smtClean="0"/>
              <a:t> </a:t>
            </a:r>
            <a:endParaRPr lang="en-US" dirty="0"/>
          </a:p>
          <a:p>
            <a:endParaRPr lang="en-US" dirty="0">
              <a:hlinkClick r:id="rId3"/>
            </a:endParaRPr>
          </a:p>
          <a:p>
            <a:endParaRPr lang="en-US" dirty="0" smtClean="0">
              <a:hlinkClick r:id="rId3"/>
            </a:endParaRPr>
          </a:p>
          <a:p>
            <a:pPr lvl="1"/>
            <a:endParaRPr lang="en-US" dirty="0"/>
          </a:p>
        </p:txBody>
      </p:sp>
    </p:spTree>
    <p:extLst>
      <p:ext uri="{BB962C8B-B14F-4D97-AF65-F5344CB8AC3E}">
        <p14:creationId xmlns:p14="http://schemas.microsoft.com/office/powerpoint/2010/main" val="2766052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697018"/>
          </a:xfrm>
        </p:spPr>
        <p:txBody>
          <a:bodyPr>
            <a:normAutofit fontScale="90000"/>
          </a:bodyPr>
          <a:lstStyle/>
          <a:p>
            <a:r>
              <a:rPr lang="en-US" i="1" dirty="0" smtClean="0"/>
              <a:t/>
            </a:r>
            <a:br>
              <a:rPr lang="en-US" i="1" dirty="0" smtClean="0"/>
            </a:br>
            <a:r>
              <a:rPr lang="en-US" i="1" dirty="0" smtClean="0"/>
              <a:t/>
            </a:r>
            <a:br>
              <a:rPr lang="en-US" i="1" dirty="0" smtClean="0"/>
            </a:br>
            <a:r>
              <a:rPr lang="en-US" i="1" dirty="0" smtClean="0"/>
              <a:t>Questions</a:t>
            </a:r>
            <a:r>
              <a:rPr lang="en-US" i="1" dirty="0"/>
              <a:t>?</a:t>
            </a:r>
            <a:br>
              <a:rPr lang="en-US" i="1" dirty="0"/>
            </a:b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365760" lvl="1" indent="0">
              <a:spcBef>
                <a:spcPts val="0"/>
              </a:spcBef>
              <a:buNone/>
            </a:pPr>
            <a:r>
              <a:rPr lang="en-US" sz="3400" dirty="0" smtClean="0">
                <a:solidFill>
                  <a:srgbClr val="00B0F0"/>
                </a:solidFill>
              </a:rPr>
              <a:t>	</a:t>
            </a:r>
            <a:r>
              <a:rPr lang="en-US" sz="3400" dirty="0" smtClean="0">
                <a:solidFill>
                  <a:srgbClr val="000000"/>
                </a:solidFill>
              </a:rPr>
              <a:t>    </a:t>
            </a:r>
          </a:p>
          <a:p>
            <a:pPr marL="365760" lvl="1" indent="0">
              <a:spcBef>
                <a:spcPts val="0"/>
              </a:spcBef>
              <a:buNone/>
            </a:pPr>
            <a:r>
              <a:rPr lang="en-US" sz="3400" dirty="0">
                <a:solidFill>
                  <a:srgbClr val="000000"/>
                </a:solidFill>
              </a:rPr>
              <a:t>	</a:t>
            </a:r>
            <a:r>
              <a:rPr lang="en-US" sz="3400" dirty="0" smtClean="0">
                <a:solidFill>
                  <a:srgbClr val="000000"/>
                </a:solidFill>
              </a:rPr>
              <a:t>    </a:t>
            </a:r>
            <a:r>
              <a:rPr lang="en-US" sz="2400" dirty="0" smtClean="0">
                <a:solidFill>
                  <a:srgbClr val="000000"/>
                </a:solidFill>
              </a:rPr>
              <a:t>Dela </a:t>
            </a:r>
            <a:r>
              <a:rPr lang="en-US" sz="2400" dirty="0">
                <a:solidFill>
                  <a:srgbClr val="000000"/>
                </a:solidFill>
              </a:rPr>
              <a:t>Williams </a:t>
            </a:r>
          </a:p>
          <a:p>
            <a:pPr marL="0" indent="0">
              <a:spcBef>
                <a:spcPts val="0"/>
              </a:spcBef>
              <a:buNone/>
            </a:pPr>
            <a:r>
              <a:rPr lang="en-US" dirty="0" smtClean="0">
                <a:solidFill>
                  <a:srgbClr val="000000"/>
                </a:solidFill>
              </a:rPr>
              <a:t>	      Facility </a:t>
            </a:r>
            <a:r>
              <a:rPr lang="en-US" dirty="0">
                <a:solidFill>
                  <a:srgbClr val="000000"/>
                </a:solidFill>
              </a:rPr>
              <a:t>Security </a:t>
            </a:r>
            <a:r>
              <a:rPr lang="en-US" dirty="0" smtClean="0">
                <a:solidFill>
                  <a:srgbClr val="000000"/>
                </a:solidFill>
              </a:rPr>
              <a:t>Officer</a:t>
            </a:r>
            <a:r>
              <a:rPr lang="en-US" dirty="0">
                <a:solidFill>
                  <a:srgbClr val="000000"/>
                </a:solidFill>
              </a:rPr>
              <a:t> </a:t>
            </a:r>
            <a:r>
              <a:rPr lang="en-US" dirty="0" smtClean="0">
                <a:solidFill>
                  <a:srgbClr val="000000"/>
                </a:solidFill>
              </a:rPr>
              <a:t>     		      </a:t>
            </a:r>
            <a:r>
              <a:rPr lang="en-US" dirty="0" smtClean="0">
                <a:solidFill>
                  <a:srgbClr val="000000"/>
                </a:solidFill>
                <a:hlinkClick r:id="rId3"/>
              </a:rPr>
              <a:t>dela.williams@ucf.edu</a:t>
            </a:r>
            <a:endParaRPr lang="en-US" dirty="0">
              <a:solidFill>
                <a:srgbClr val="000000"/>
              </a:solidFill>
            </a:endParaRPr>
          </a:p>
          <a:p>
            <a:pPr marL="0" indent="0">
              <a:spcBef>
                <a:spcPts val="0"/>
              </a:spcBef>
              <a:buNone/>
            </a:pPr>
            <a:r>
              <a:rPr lang="en-US" dirty="0" smtClean="0">
                <a:solidFill>
                  <a:srgbClr val="000000"/>
                </a:solidFill>
              </a:rPr>
              <a:t>	      407.882.1123</a:t>
            </a:r>
            <a:endParaRPr lang="en-US" dirty="0">
              <a:solidFill>
                <a:srgbClr val="000000"/>
              </a:solidFill>
            </a:endParaRPr>
          </a:p>
        </p:txBody>
      </p:sp>
      <p:pic>
        <p:nvPicPr>
          <p:cNvPr id="4" name="Picture 4" descr="I:\Facility Security\UCF Logos\UCF Unit Identifier Convereted without backgro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18" y="5105400"/>
            <a:ext cx="3048000" cy="93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757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FCL File Folder</a:t>
            </a:r>
            <a:endParaRPr lang="en-US" dirty="0"/>
          </a:p>
        </p:txBody>
      </p:sp>
      <p:sp>
        <p:nvSpPr>
          <p:cNvPr id="3" name="Content Placeholder 2"/>
          <p:cNvSpPr>
            <a:spLocks noGrp="1"/>
          </p:cNvSpPr>
          <p:nvPr>
            <p:ph idx="1"/>
          </p:nvPr>
        </p:nvSpPr>
        <p:spPr/>
        <p:txBody>
          <a:bodyPr/>
          <a:lstStyle/>
          <a:p>
            <a:r>
              <a:rPr lang="en-US" dirty="0" smtClean="0"/>
              <a:t>441 or 441-1</a:t>
            </a:r>
          </a:p>
          <a:p>
            <a:pPr lvl="1">
              <a:buFont typeface="Courier New" panose="02070309020205020404" pitchFamily="49" charset="0"/>
              <a:buChar char="o"/>
            </a:pPr>
            <a:r>
              <a:rPr lang="en-US" dirty="0"/>
              <a:t>This is the Department of Defense Security Agreement. It is an agreement between your organization and the United States Government that details the security responsibilities of both the cleared organization and the United States Government</a:t>
            </a:r>
            <a:r>
              <a:rPr lang="en-US" dirty="0" smtClean="0"/>
              <a:t>. </a:t>
            </a:r>
            <a:endParaRPr lang="en-US" dirty="0"/>
          </a:p>
        </p:txBody>
      </p:sp>
      <p:pic>
        <p:nvPicPr>
          <p:cNvPr id="4" name="Picture 4" descr="I:\Facility Security\UCF Logos\UCF Unit Identifier Convereted without backgrou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5162824"/>
            <a:ext cx="3048000" cy="93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9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FCL File </a:t>
            </a:r>
            <a:r>
              <a:rPr lang="en-US" dirty="0" smtClean="0"/>
              <a:t>Folder cont.</a:t>
            </a:r>
            <a:endParaRPr lang="en-US" dirty="0"/>
          </a:p>
        </p:txBody>
      </p:sp>
      <p:sp>
        <p:nvSpPr>
          <p:cNvPr id="3" name="Content Placeholder 2"/>
          <p:cNvSpPr>
            <a:spLocks noGrp="1"/>
          </p:cNvSpPr>
          <p:nvPr>
            <p:ph idx="1"/>
          </p:nvPr>
        </p:nvSpPr>
        <p:spPr/>
        <p:txBody>
          <a:bodyPr/>
          <a:lstStyle/>
          <a:p>
            <a:r>
              <a:rPr lang="en-US" dirty="0" smtClean="0"/>
              <a:t>SF-328</a:t>
            </a:r>
          </a:p>
          <a:p>
            <a:pPr lvl="1">
              <a:buFont typeface="Courier New" panose="02070309020205020404" pitchFamily="49" charset="0"/>
              <a:buChar char="o"/>
            </a:pPr>
            <a:r>
              <a:rPr lang="en-US" dirty="0"/>
              <a:t>T</a:t>
            </a:r>
            <a:r>
              <a:rPr lang="en-US" dirty="0" smtClean="0"/>
              <a:t>he </a:t>
            </a:r>
            <a:r>
              <a:rPr lang="en-US" dirty="0"/>
              <a:t>Certificate Pertaining to Foreign Interest is used to report your organization's foreign involvement. </a:t>
            </a:r>
            <a:endParaRPr lang="en-US" dirty="0" smtClean="0"/>
          </a:p>
          <a:p>
            <a:pPr lvl="1">
              <a:buFont typeface="Courier New" panose="02070309020205020404" pitchFamily="49" charset="0"/>
              <a:buChar char="o"/>
            </a:pPr>
            <a:r>
              <a:rPr lang="en-US" dirty="0" smtClean="0"/>
              <a:t>Submit </a:t>
            </a:r>
            <a:r>
              <a:rPr lang="en-US" dirty="0"/>
              <a:t>one copy and retain one executed copy. </a:t>
            </a:r>
          </a:p>
          <a:p>
            <a:pPr lvl="1">
              <a:buFont typeface="Courier New" panose="02070309020205020404" pitchFamily="49" charset="0"/>
              <a:buChar char="o"/>
            </a:pPr>
            <a:r>
              <a:rPr lang="en-US" dirty="0" smtClean="0"/>
              <a:t>Fully </a:t>
            </a:r>
            <a:r>
              <a:rPr lang="en-US" dirty="0"/>
              <a:t>explain all "yes" answers.</a:t>
            </a:r>
          </a:p>
        </p:txBody>
      </p:sp>
      <p:pic>
        <p:nvPicPr>
          <p:cNvPr id="4" name="Picture 4" descr="I:\Facility Security\UCF Logos\UCF Unit Identifier Convereted without backgrou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5116794"/>
            <a:ext cx="3048000" cy="93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90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FCL File Folder cont.</a:t>
            </a:r>
            <a:endParaRPr lang="en-US" dirty="0"/>
          </a:p>
        </p:txBody>
      </p:sp>
      <p:sp>
        <p:nvSpPr>
          <p:cNvPr id="3" name="Content Placeholder 2"/>
          <p:cNvSpPr>
            <a:spLocks noGrp="1"/>
          </p:cNvSpPr>
          <p:nvPr>
            <p:ph idx="1"/>
          </p:nvPr>
        </p:nvSpPr>
        <p:spPr/>
        <p:txBody>
          <a:bodyPr/>
          <a:lstStyle/>
          <a:p>
            <a:r>
              <a:rPr lang="en-US" dirty="0" smtClean="0"/>
              <a:t>Key Management Personnel</a:t>
            </a:r>
          </a:p>
          <a:p>
            <a:endParaRPr lang="en-US" dirty="0" smtClean="0"/>
          </a:p>
          <a:p>
            <a:endParaRPr lang="en-US" dirty="0"/>
          </a:p>
          <a:p>
            <a:endParaRPr lang="en-US" dirty="0" smtClean="0"/>
          </a:p>
          <a:p>
            <a:endParaRPr lang="en-US" dirty="0"/>
          </a:p>
          <a:p>
            <a:endParaRPr lang="en-US" sz="1800" dirty="0" smtClean="0"/>
          </a:p>
          <a:p>
            <a:endParaRPr lang="en-US" sz="1600" dirty="0" smtClean="0"/>
          </a:p>
          <a:p>
            <a:endParaRPr lang="en-US" sz="1400" dirty="0" smtClean="0"/>
          </a:p>
          <a:p>
            <a:r>
              <a:rPr lang="en-US" sz="1400" dirty="0" smtClean="0"/>
              <a:t>Reference </a:t>
            </a:r>
            <a:r>
              <a:rPr lang="en-US" sz="1400" dirty="0"/>
              <a:t>Guide: </a:t>
            </a:r>
            <a:r>
              <a:rPr lang="en-US" sz="1400" dirty="0">
                <a:hlinkClick r:id="rId3"/>
              </a:rPr>
              <a:t>http://</a:t>
            </a:r>
            <a:r>
              <a:rPr lang="en-US" sz="1400" dirty="0" smtClean="0">
                <a:hlinkClick r:id="rId3"/>
              </a:rPr>
              <a:t>www.cdse.edu/documents/toolkits-fsos/business-structures-job-aid.pdf</a:t>
            </a:r>
            <a:r>
              <a:rPr lang="en-US" sz="1400"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90800"/>
            <a:ext cx="4953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986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Corporate Paperwork for </a:t>
            </a:r>
            <a:r>
              <a:rPr lang="en-US" dirty="0"/>
              <a:t/>
            </a:r>
            <a:br>
              <a:rPr lang="en-US" dirty="0"/>
            </a:br>
            <a:r>
              <a:rPr lang="en-US" dirty="0" smtClean="0"/>
              <a:t>e-FCL Submission</a:t>
            </a:r>
            <a:endParaRPr lang="en-US" dirty="0"/>
          </a:p>
        </p:txBody>
      </p:sp>
      <p:sp>
        <p:nvSpPr>
          <p:cNvPr id="3" name="Content Placeholder 2"/>
          <p:cNvSpPr>
            <a:spLocks noGrp="1"/>
          </p:cNvSpPr>
          <p:nvPr>
            <p:ph idx="1"/>
          </p:nvPr>
        </p:nvSpPr>
        <p:spPr>
          <a:xfrm>
            <a:off x="1463040" y="1981200"/>
            <a:ext cx="6461760" cy="3886199"/>
          </a:xfrm>
        </p:spPr>
        <p:txBody>
          <a:bodyPr>
            <a:normAutofit fontScale="77500" lnSpcReduction="20000"/>
          </a:bodyPr>
          <a:lstStyle/>
          <a:p>
            <a:r>
              <a:rPr lang="en-US" dirty="0"/>
              <a:t>Electronic Facility Clearance System (e-FCL</a:t>
            </a:r>
            <a:r>
              <a:rPr lang="en-US" dirty="0" smtClean="0"/>
              <a:t>)</a:t>
            </a:r>
          </a:p>
          <a:p>
            <a:pPr lvl="1">
              <a:buFont typeface="Courier New" panose="02070309020205020404" pitchFamily="49" charset="0"/>
              <a:buChar char="o"/>
            </a:pPr>
            <a:r>
              <a:rPr lang="en-US" dirty="0"/>
              <a:t>The web-based e-FCL application, designed around the SF 328, "Certificate Pertaining to Foreign Interests," requires companies to upload and submit their required </a:t>
            </a:r>
            <a:r>
              <a:rPr lang="en-US" dirty="0" smtClean="0"/>
              <a:t>information into </a:t>
            </a:r>
            <a:r>
              <a:rPr lang="en-US" dirty="0"/>
              <a:t>the system. </a:t>
            </a:r>
            <a:endParaRPr lang="en-US" dirty="0" smtClean="0"/>
          </a:p>
          <a:p>
            <a:pPr marL="365760" lvl="1" indent="0">
              <a:buNone/>
            </a:pPr>
            <a:endParaRPr lang="en-US" dirty="0" smtClean="0"/>
          </a:p>
          <a:p>
            <a:pPr lvl="1">
              <a:buFont typeface="Courier New" panose="02070309020205020404" pitchFamily="49" charset="0"/>
              <a:buChar char="o"/>
            </a:pPr>
            <a:r>
              <a:rPr lang="en-US" dirty="0" smtClean="0"/>
              <a:t>This </a:t>
            </a:r>
            <a:r>
              <a:rPr lang="en-US" dirty="0"/>
              <a:t>information includes: </a:t>
            </a:r>
          </a:p>
          <a:p>
            <a:pPr lvl="2">
              <a:buFont typeface="Courier New" panose="02070309020205020404" pitchFamily="49" charset="0"/>
              <a:buChar char="o"/>
            </a:pPr>
            <a:r>
              <a:rPr lang="en-US" dirty="0" smtClean="0"/>
              <a:t>SF 328</a:t>
            </a:r>
          </a:p>
          <a:p>
            <a:pPr lvl="2">
              <a:buFont typeface="Courier New" panose="02070309020205020404" pitchFamily="49" charset="0"/>
              <a:buChar char="o"/>
            </a:pPr>
            <a:r>
              <a:rPr lang="en-US" dirty="0" smtClean="0"/>
              <a:t>list </a:t>
            </a:r>
            <a:r>
              <a:rPr lang="en-US" dirty="0"/>
              <a:t>of key management </a:t>
            </a:r>
            <a:r>
              <a:rPr lang="en-US" dirty="0" smtClean="0"/>
              <a:t>personnel</a:t>
            </a:r>
          </a:p>
          <a:p>
            <a:pPr lvl="2">
              <a:buFont typeface="Courier New" panose="02070309020205020404" pitchFamily="49" charset="0"/>
              <a:buChar char="o"/>
            </a:pPr>
            <a:r>
              <a:rPr lang="en-US" dirty="0" smtClean="0"/>
              <a:t> </a:t>
            </a:r>
            <a:r>
              <a:rPr lang="en-US" dirty="0"/>
              <a:t>list of </a:t>
            </a:r>
            <a:r>
              <a:rPr lang="en-US" dirty="0" smtClean="0"/>
              <a:t>stockholders</a:t>
            </a:r>
          </a:p>
          <a:p>
            <a:pPr lvl="2">
              <a:buFont typeface="Courier New" panose="02070309020205020404" pitchFamily="49" charset="0"/>
              <a:buChar char="o"/>
            </a:pPr>
            <a:r>
              <a:rPr lang="en-US" dirty="0" smtClean="0"/>
              <a:t>Articles</a:t>
            </a:r>
            <a:endParaRPr lang="en-US" dirty="0"/>
          </a:p>
          <a:p>
            <a:pPr lvl="2">
              <a:buFont typeface="Courier New" panose="02070309020205020404" pitchFamily="49" charset="0"/>
              <a:buChar char="o"/>
            </a:pPr>
            <a:r>
              <a:rPr lang="en-US" dirty="0" smtClean="0"/>
              <a:t>Bylaws</a:t>
            </a:r>
          </a:p>
          <a:p>
            <a:pPr lvl="2">
              <a:buFont typeface="Courier New" panose="02070309020205020404" pitchFamily="49" charset="0"/>
              <a:buChar char="o"/>
            </a:pPr>
            <a:r>
              <a:rPr lang="en-US" dirty="0"/>
              <a:t>O</a:t>
            </a:r>
            <a:r>
              <a:rPr lang="en-US" dirty="0" smtClean="0"/>
              <a:t>ther </a:t>
            </a:r>
            <a:r>
              <a:rPr lang="en-US" dirty="0"/>
              <a:t>supporting </a:t>
            </a:r>
            <a:r>
              <a:rPr lang="en-US" dirty="0" smtClean="0"/>
              <a:t>documentation</a:t>
            </a:r>
          </a:p>
          <a:p>
            <a:pPr lvl="2">
              <a:buFont typeface="Courier New" panose="02070309020205020404" pitchFamily="49" charset="0"/>
              <a:buChar char="o"/>
            </a:pPr>
            <a:r>
              <a:rPr lang="en-US" dirty="0" smtClean="0"/>
              <a:t>In </a:t>
            </a:r>
            <a:r>
              <a:rPr lang="en-US" dirty="0"/>
              <a:t>addition, companies currently operating under a FOCI mitigation agreement must use e-FCL for annual certification processing.</a:t>
            </a:r>
          </a:p>
        </p:txBody>
      </p:sp>
    </p:spTree>
    <p:extLst>
      <p:ext uri="{BB962C8B-B14F-4D97-AF65-F5344CB8AC3E}">
        <p14:creationId xmlns:p14="http://schemas.microsoft.com/office/powerpoint/2010/main" val="141021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Corporate Paperwork for </a:t>
            </a:r>
            <a:br>
              <a:rPr lang="en-US" dirty="0"/>
            </a:br>
            <a:r>
              <a:rPr lang="en-US" dirty="0" smtClean="0"/>
              <a:t>e-FCL Submission cont.</a:t>
            </a:r>
            <a:endParaRPr lang="en-US" dirty="0"/>
          </a:p>
        </p:txBody>
      </p:sp>
      <p:sp>
        <p:nvSpPr>
          <p:cNvPr id="3" name="Content Placeholder 2"/>
          <p:cNvSpPr>
            <a:spLocks noGrp="1"/>
          </p:cNvSpPr>
          <p:nvPr>
            <p:ph idx="1"/>
          </p:nvPr>
        </p:nvSpPr>
        <p:spPr/>
        <p:txBody>
          <a:bodyPr/>
          <a:lstStyle/>
          <a:p>
            <a:r>
              <a:rPr lang="en-US" dirty="0"/>
              <a:t>Obtain and have available the following documents/information for your first visit from your Industrial Security Representative from </a:t>
            </a:r>
            <a:r>
              <a:rPr lang="en-US" dirty="0" smtClean="0"/>
              <a:t>DSS:</a:t>
            </a:r>
          </a:p>
          <a:p>
            <a:pPr lvl="1">
              <a:buFont typeface="Courier New" panose="02070309020205020404" pitchFamily="49" charset="0"/>
              <a:buChar char="o"/>
            </a:pPr>
            <a:r>
              <a:rPr lang="en-US" dirty="0" smtClean="0"/>
              <a:t>Articles of Incorporation</a:t>
            </a:r>
          </a:p>
          <a:p>
            <a:pPr lvl="1">
              <a:buFont typeface="Courier New" panose="02070309020205020404" pitchFamily="49" charset="0"/>
              <a:buChar char="o"/>
            </a:pPr>
            <a:r>
              <a:rPr lang="en-US" dirty="0" smtClean="0"/>
              <a:t>Bylaws</a:t>
            </a:r>
          </a:p>
          <a:p>
            <a:pPr lvl="1">
              <a:buFont typeface="Courier New" panose="02070309020205020404" pitchFamily="49" charset="0"/>
              <a:buChar char="o"/>
            </a:pPr>
            <a:r>
              <a:rPr lang="en-US" dirty="0" smtClean="0"/>
              <a:t>Meeting Minutes stating Directors/Officers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855" y="5257800"/>
            <a:ext cx="5436147" cy="65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39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PCL Checklist</a:t>
            </a:r>
            <a:endParaRPr lang="en-US" dirty="0"/>
          </a:p>
        </p:txBody>
      </p:sp>
      <p:sp>
        <p:nvSpPr>
          <p:cNvPr id="3" name="Content Placeholder 2"/>
          <p:cNvSpPr>
            <a:spLocks noGrp="1"/>
          </p:cNvSpPr>
          <p:nvPr>
            <p:ph idx="1"/>
          </p:nvPr>
        </p:nvSpPr>
        <p:spPr/>
        <p:txBody>
          <a:bodyPr>
            <a:normAutofit lnSpcReduction="10000"/>
          </a:bodyPr>
          <a:lstStyle/>
          <a:p>
            <a:r>
              <a:rPr lang="en-US" dirty="0" smtClean="0"/>
              <a:t>Name</a:t>
            </a:r>
          </a:p>
          <a:p>
            <a:r>
              <a:rPr lang="en-US" dirty="0" smtClean="0"/>
              <a:t>PCL Justification</a:t>
            </a:r>
          </a:p>
          <a:p>
            <a:r>
              <a:rPr lang="en-US" dirty="0" smtClean="0"/>
              <a:t>Initial Contact Meeting</a:t>
            </a:r>
          </a:p>
          <a:p>
            <a:pPr lvl="1">
              <a:buFont typeface="Courier New" panose="02070309020205020404" pitchFamily="49" charset="0"/>
              <a:buChar char="o"/>
            </a:pPr>
            <a:r>
              <a:rPr lang="en-US" dirty="0" smtClean="0"/>
              <a:t>Citizenship</a:t>
            </a:r>
          </a:p>
          <a:p>
            <a:pPr lvl="1">
              <a:buFont typeface="Courier New" panose="02070309020205020404" pitchFamily="49" charset="0"/>
              <a:buChar char="o"/>
            </a:pPr>
            <a:r>
              <a:rPr lang="en-US" dirty="0" smtClean="0"/>
              <a:t>Social Security </a:t>
            </a:r>
          </a:p>
          <a:p>
            <a:pPr lvl="1">
              <a:buFont typeface="Courier New" panose="02070309020205020404" pitchFamily="49" charset="0"/>
              <a:buChar char="o"/>
            </a:pPr>
            <a:r>
              <a:rPr lang="en-US" dirty="0" smtClean="0"/>
              <a:t>Gov’t Issued ID</a:t>
            </a:r>
          </a:p>
          <a:p>
            <a:pPr lvl="1">
              <a:buFont typeface="Courier New" panose="02070309020205020404" pitchFamily="49" charset="0"/>
              <a:buChar char="o"/>
            </a:pPr>
            <a:r>
              <a:rPr lang="en-US" dirty="0" smtClean="0"/>
              <a:t>Employee’s </a:t>
            </a:r>
            <a:r>
              <a:rPr lang="en-US" dirty="0"/>
              <a:t>C</a:t>
            </a:r>
            <a:r>
              <a:rPr lang="en-US" dirty="0" smtClean="0"/>
              <a:t>ontact </a:t>
            </a:r>
            <a:r>
              <a:rPr lang="en-US" dirty="0"/>
              <a:t>I</a:t>
            </a:r>
            <a:r>
              <a:rPr lang="en-US" dirty="0" smtClean="0"/>
              <a:t>nfo (email/phone no.)</a:t>
            </a:r>
          </a:p>
          <a:p>
            <a:pPr lvl="1">
              <a:buFont typeface="Courier New" panose="02070309020205020404" pitchFamily="49" charset="0"/>
              <a:buChar char="o"/>
            </a:pPr>
            <a:r>
              <a:rPr lang="en-US" dirty="0" smtClean="0"/>
              <a:t>Provide employee with e-QIP </a:t>
            </a:r>
            <a:r>
              <a:rPr lang="en-US" dirty="0"/>
              <a:t>I</a:t>
            </a:r>
            <a:r>
              <a:rPr lang="en-US" dirty="0" smtClean="0"/>
              <a:t>nstructions (handout or email)</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23431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g2online.info/Images/ps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470134"/>
            <a:ext cx="4114800" cy="68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77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PCL Checklist cont.</a:t>
            </a:r>
            <a:endParaRPr lang="en-US" dirty="0"/>
          </a:p>
        </p:txBody>
      </p:sp>
      <p:sp>
        <p:nvSpPr>
          <p:cNvPr id="3" name="Content Placeholder 2"/>
          <p:cNvSpPr>
            <a:spLocks noGrp="1"/>
          </p:cNvSpPr>
          <p:nvPr>
            <p:ph idx="1"/>
          </p:nvPr>
        </p:nvSpPr>
        <p:spPr/>
        <p:txBody>
          <a:bodyPr/>
          <a:lstStyle/>
          <a:p>
            <a:r>
              <a:rPr lang="en-US" dirty="0" smtClean="0"/>
              <a:t>Initiate </a:t>
            </a:r>
            <a:r>
              <a:rPr lang="en-US" dirty="0"/>
              <a:t>E</a:t>
            </a:r>
            <a:r>
              <a:rPr lang="en-US" dirty="0" smtClean="0"/>
              <a:t>lectronic </a:t>
            </a:r>
            <a:r>
              <a:rPr lang="en-US" dirty="0"/>
              <a:t>F</a:t>
            </a:r>
            <a:r>
              <a:rPr lang="en-US" dirty="0" smtClean="0"/>
              <a:t>ingerprinting </a:t>
            </a:r>
            <a:r>
              <a:rPr lang="en-US" dirty="0"/>
              <a:t>P</a:t>
            </a:r>
            <a:r>
              <a:rPr lang="en-US" dirty="0" smtClean="0"/>
              <a:t>rocess</a:t>
            </a:r>
          </a:p>
          <a:p>
            <a:r>
              <a:rPr lang="en-US" dirty="0" smtClean="0"/>
              <a:t>Privacy Notification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373" y="3717534"/>
            <a:ext cx="237009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ts1.mm.bing.net/th?&amp;id=HN.608042776803672143&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873" y="3200400"/>
            <a:ext cx="28575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g2online.info/Images/ps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5470134"/>
            <a:ext cx="4114800" cy="68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51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File Folder</a:t>
            </a:r>
            <a:endParaRPr lang="en-US" dirty="0"/>
          </a:p>
        </p:txBody>
      </p:sp>
      <p:sp>
        <p:nvSpPr>
          <p:cNvPr id="3" name="Content Placeholder 2"/>
          <p:cNvSpPr>
            <a:spLocks noGrp="1"/>
          </p:cNvSpPr>
          <p:nvPr>
            <p:ph idx="1"/>
          </p:nvPr>
        </p:nvSpPr>
        <p:spPr>
          <a:xfrm>
            <a:off x="1463040" y="2119256"/>
            <a:ext cx="6196405" cy="3671943"/>
          </a:xfrm>
        </p:spPr>
        <p:txBody>
          <a:bodyPr>
            <a:normAutofit/>
          </a:bodyPr>
          <a:lstStyle/>
          <a:p>
            <a:r>
              <a:rPr lang="en-US" dirty="0" smtClean="0"/>
              <a:t>Electronic File </a:t>
            </a:r>
            <a:r>
              <a:rPr lang="en-US" dirty="0"/>
              <a:t>F</a:t>
            </a:r>
            <a:r>
              <a:rPr lang="en-US" dirty="0" smtClean="0"/>
              <a:t>older (paperless)</a:t>
            </a:r>
          </a:p>
          <a:p>
            <a:r>
              <a:rPr lang="en-US" dirty="0" smtClean="0"/>
              <a:t>Hard Copy</a:t>
            </a:r>
          </a:p>
          <a:p>
            <a:pPr lvl="1"/>
            <a:r>
              <a:rPr lang="en-US" dirty="0" smtClean="0"/>
              <a:t>Color coded stickers or tabs (differentiate)</a:t>
            </a:r>
          </a:p>
          <a:p>
            <a:pPr lvl="2">
              <a:buFont typeface="Courier New" panose="02070309020205020404" pitchFamily="49" charset="0"/>
              <a:buChar char="o"/>
            </a:pPr>
            <a:r>
              <a:rPr lang="en-US" dirty="0"/>
              <a:t>Employees (blue)</a:t>
            </a:r>
          </a:p>
          <a:p>
            <a:pPr lvl="2">
              <a:buFont typeface="Courier New" panose="02070309020205020404" pitchFamily="49" charset="0"/>
              <a:buChar char="o"/>
            </a:pPr>
            <a:r>
              <a:rPr lang="en-US" dirty="0"/>
              <a:t>Consultants (yellow)</a:t>
            </a:r>
          </a:p>
          <a:p>
            <a:pPr lvl="2">
              <a:buFont typeface="Courier New" panose="02070309020205020404" pitchFamily="49" charset="0"/>
              <a:buChar char="o"/>
            </a:pPr>
            <a:r>
              <a:rPr lang="en-US" dirty="0"/>
              <a:t>KMPs (green)</a:t>
            </a:r>
          </a:p>
          <a:p>
            <a:pPr lvl="1"/>
            <a:r>
              <a:rPr lang="en-US" dirty="0" smtClean="0"/>
              <a:t>Or by Program</a:t>
            </a:r>
          </a:p>
          <a:p>
            <a:pPr lvl="2">
              <a:buFont typeface="Courier New" panose="02070309020205020404" pitchFamily="49" charset="0"/>
              <a:buChar char="o"/>
            </a:pPr>
            <a:r>
              <a:rPr lang="en-US" dirty="0" smtClean="0"/>
              <a:t>ABC</a:t>
            </a:r>
          </a:p>
          <a:p>
            <a:pPr lvl="2">
              <a:buFont typeface="Courier New" panose="02070309020205020404" pitchFamily="49" charset="0"/>
              <a:buChar char="o"/>
            </a:pPr>
            <a:r>
              <a:rPr lang="en-US" dirty="0" smtClean="0"/>
              <a:t>XYZ</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67200"/>
            <a:ext cx="23622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813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emplate/>
  <TotalTime>632</TotalTime>
  <Words>1180</Words>
  <Application>Microsoft Office PowerPoint</Application>
  <PresentationFormat>On-screen Show (4:3)</PresentationFormat>
  <Paragraphs>161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Pushpin</vt:lpstr>
      <vt:lpstr>File Management Tips  and Suggestions</vt:lpstr>
      <vt:lpstr>FCL File Folder</vt:lpstr>
      <vt:lpstr>FCL File Folder cont.</vt:lpstr>
      <vt:lpstr>FCL File Folder cont.</vt:lpstr>
      <vt:lpstr>Corporate Paperwork for  e-FCL Submission</vt:lpstr>
      <vt:lpstr>Corporate Paperwork for  e-FCL Submission cont.</vt:lpstr>
      <vt:lpstr>PCL Checklist</vt:lpstr>
      <vt:lpstr>PCL Checklist cont.</vt:lpstr>
      <vt:lpstr>Employee File Folder</vt:lpstr>
      <vt:lpstr>Employee File Folder cont.</vt:lpstr>
      <vt:lpstr>Suggested CAVEAT Folder</vt:lpstr>
      <vt:lpstr>Annual Refresher Briefing</vt:lpstr>
      <vt:lpstr>Self Inspection Handbook for NISP Contractor</vt:lpstr>
      <vt:lpstr>Terminated/Separated Employee File Folders</vt:lpstr>
      <vt:lpstr>e-QIP Review</vt:lpstr>
      <vt:lpstr>Initial Briefing  [NISPOM 3-106]</vt:lpstr>
      <vt:lpstr>Reference Guide</vt:lpstr>
      <vt:lpstr>  Questions? </vt:lpstr>
    </vt:vector>
  </TitlesOfParts>
  <Company>Office of Research and Commercialization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Management Tips and Suggestions</dc:title>
  <dc:creator>Tatiana Zuniga</dc:creator>
  <cp:lastModifiedBy>Office of Research</cp:lastModifiedBy>
  <cp:revision>39</cp:revision>
  <cp:lastPrinted>2014-12-16T18:01:13Z</cp:lastPrinted>
  <dcterms:created xsi:type="dcterms:W3CDTF">2014-12-01T13:12:57Z</dcterms:created>
  <dcterms:modified xsi:type="dcterms:W3CDTF">2015-01-12T17:22:16Z</dcterms:modified>
</cp:coreProperties>
</file>